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2" r:id="rId3"/>
    <p:sldId id="274" r:id="rId4"/>
    <p:sldId id="271" r:id="rId5"/>
    <p:sldId id="273" r:id="rId6"/>
    <p:sldId id="262" r:id="rId7"/>
    <p:sldId id="275" r:id="rId8"/>
    <p:sldId id="277" r:id="rId9"/>
    <p:sldId id="265" r:id="rId10"/>
    <p:sldId id="276" r:id="rId11"/>
    <p:sldId id="266"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2" autoAdjust="0"/>
    <p:restoredTop sz="94768" autoAdjust="0"/>
  </p:normalViewPr>
  <p:slideViewPr>
    <p:cSldViewPr>
      <p:cViewPr varScale="1">
        <p:scale>
          <a:sx n="85" d="100"/>
          <a:sy n="85" d="100"/>
        </p:scale>
        <p:origin x="1140" y="78"/>
      </p:cViewPr>
      <p:guideLst>
        <p:guide orient="horz" pos="2160"/>
        <p:guide pos="2880"/>
      </p:guideLst>
    </p:cSldViewPr>
  </p:slideViewPr>
  <p:outlineViewPr>
    <p:cViewPr>
      <p:scale>
        <a:sx n="33" d="100"/>
        <a:sy n="33" d="100"/>
      </p:scale>
      <p:origin x="0" y="-54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smtClean="0"/>
              <a:t>Externer Sponsor/ Eigenmittel</a:t>
            </a:r>
            <a:endParaRPr lang="de-DE"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8.1579542140565758E-2"/>
          <c:y val="0.10392153006995418"/>
          <c:w val="0.91842045785943427"/>
          <c:h val="0.5392333079170113"/>
        </c:manualLayout>
      </c:layout>
      <c:barChart>
        <c:barDir val="col"/>
        <c:grouping val="clustered"/>
        <c:varyColors val="0"/>
        <c:ser>
          <c:idx val="0"/>
          <c:order val="0"/>
          <c:tx>
            <c:strRef>
              <c:f>Tabelle1!$B$1</c:f>
              <c:strCache>
                <c:ptCount val="1"/>
                <c:pt idx="0">
                  <c:v>externer Sponsor</c:v>
                </c:pt>
              </c:strCache>
            </c:strRef>
          </c:tx>
          <c:spPr>
            <a:solidFill>
              <a:schemeClr val="accent3"/>
            </a:solidFill>
            <a:ln>
              <a:noFill/>
            </a:ln>
            <a:effectLst/>
          </c:spPr>
          <c:invertIfNegative val="0"/>
          <c:cat>
            <c:strRef>
              <c:f>Tabelle1!$A$2:$A$5</c:f>
              <c:strCache>
                <c:ptCount val="4"/>
                <c:pt idx="0">
                  <c:v>1. Jahr</c:v>
                </c:pt>
                <c:pt idx="1">
                  <c:v>2. Jahr</c:v>
                </c:pt>
                <c:pt idx="2">
                  <c:v>3. Jahr</c:v>
                </c:pt>
                <c:pt idx="3">
                  <c:v>4. Jahr</c:v>
                </c:pt>
              </c:strCache>
            </c:strRef>
          </c:cat>
          <c:val>
            <c:numRef>
              <c:f>Tabelle1!$B$2:$B$5</c:f>
              <c:numCache>
                <c:formatCode>General</c:formatCode>
                <c:ptCount val="4"/>
                <c:pt idx="0" formatCode="&quot;€&quot;#,##0_);[Red]\(&quot;€&quot;#,##0\)">
                  <c:v>4000</c:v>
                </c:pt>
                <c:pt idx="1">
                  <c:v>3100</c:v>
                </c:pt>
                <c:pt idx="2">
                  <c:v>2400</c:v>
                </c:pt>
                <c:pt idx="3">
                  <c:v>1700</c:v>
                </c:pt>
              </c:numCache>
            </c:numRef>
          </c:val>
        </c:ser>
        <c:ser>
          <c:idx val="1"/>
          <c:order val="1"/>
          <c:tx>
            <c:strRef>
              <c:f>Tabelle1!$C$1</c:f>
              <c:strCache>
                <c:ptCount val="1"/>
                <c:pt idx="0">
                  <c:v>Eigenmittel</c:v>
                </c:pt>
              </c:strCache>
            </c:strRef>
          </c:tx>
          <c:spPr>
            <a:solidFill>
              <a:srgbClr val="FFC000"/>
            </a:solidFill>
            <a:ln>
              <a:noFill/>
            </a:ln>
            <a:effectLst/>
          </c:spPr>
          <c:invertIfNegative val="0"/>
          <c:cat>
            <c:strRef>
              <c:f>Tabelle1!$A$2:$A$5</c:f>
              <c:strCache>
                <c:ptCount val="4"/>
                <c:pt idx="0">
                  <c:v>1. Jahr</c:v>
                </c:pt>
                <c:pt idx="1">
                  <c:v>2. Jahr</c:v>
                </c:pt>
                <c:pt idx="2">
                  <c:v>3. Jahr</c:v>
                </c:pt>
                <c:pt idx="3">
                  <c:v>4. Jahr</c:v>
                </c:pt>
              </c:strCache>
            </c:strRef>
          </c:cat>
          <c:val>
            <c:numRef>
              <c:f>Tabelle1!$C$2:$C$5</c:f>
              <c:numCache>
                <c:formatCode>General</c:formatCode>
                <c:ptCount val="4"/>
                <c:pt idx="0">
                  <c:v>2400</c:v>
                </c:pt>
                <c:pt idx="1">
                  <c:v>1950</c:v>
                </c:pt>
                <c:pt idx="2">
                  <c:v>1500</c:v>
                </c:pt>
                <c:pt idx="3">
                  <c:v>1050</c:v>
                </c:pt>
              </c:numCache>
            </c:numRef>
          </c:val>
        </c:ser>
        <c:dLbls>
          <c:showLegendKey val="0"/>
          <c:showVal val="0"/>
          <c:showCatName val="0"/>
          <c:showSerName val="0"/>
          <c:showPercent val="0"/>
          <c:showBubbleSize val="0"/>
        </c:dLbls>
        <c:gapWidth val="219"/>
        <c:overlap val="-27"/>
        <c:axId val="408757360"/>
        <c:axId val="408758928"/>
      </c:barChart>
      <c:catAx>
        <c:axId val="40875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08758928"/>
        <c:crosses val="autoZero"/>
        <c:auto val="1"/>
        <c:lblAlgn val="ctr"/>
        <c:lblOffset val="100"/>
        <c:noMultiLvlLbl val="0"/>
      </c:catAx>
      <c:valAx>
        <c:axId val="408758928"/>
        <c:scaling>
          <c:orientation val="minMax"/>
          <c:max val="6000"/>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08757360"/>
        <c:crosses val="autoZero"/>
        <c:crossBetween val="between"/>
        <c:majorUnit val="1000"/>
      </c:valAx>
      <c:spPr>
        <a:noFill/>
        <a:ln>
          <a:noFill/>
        </a:ln>
        <a:effectLst/>
      </c:spPr>
    </c:plotArea>
    <c:legend>
      <c:legendPos val="b"/>
      <c:layout>
        <c:manualLayout>
          <c:xMode val="edge"/>
          <c:yMode val="edge"/>
          <c:x val="0.34897740979846165"/>
          <c:y val="0.80239950465679377"/>
          <c:w val="0.30204518040307671"/>
          <c:h val="0.1171099799145714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C840B-921C-4137-B1F6-618A08EA686B}" type="datetimeFigureOut">
              <a:rPr lang="de-DE" smtClean="0"/>
              <a:t>23.02.2021</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5EF18-9601-45FE-9470-3ECE4C0B7B0F}" type="slidenum">
              <a:rPr lang="de-DE" smtClean="0"/>
              <a:t>‹Nr.›</a:t>
            </a:fld>
            <a:endParaRPr lang="de-DE"/>
          </a:p>
        </p:txBody>
      </p:sp>
    </p:spTree>
    <p:extLst>
      <p:ext uri="{BB962C8B-B14F-4D97-AF65-F5344CB8AC3E}">
        <p14:creationId xmlns:p14="http://schemas.microsoft.com/office/powerpoint/2010/main" val="126087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8B5EF18-9601-45FE-9470-3ECE4C0B7B0F}" type="slidenum">
              <a:rPr lang="de-DE" smtClean="0"/>
              <a:t>8</a:t>
            </a:fld>
            <a:endParaRPr lang="de-DE"/>
          </a:p>
        </p:txBody>
      </p:sp>
    </p:spTree>
    <p:extLst>
      <p:ext uri="{BB962C8B-B14F-4D97-AF65-F5344CB8AC3E}">
        <p14:creationId xmlns:p14="http://schemas.microsoft.com/office/powerpoint/2010/main" val="11031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054FC68-F912-432D-BE4B-2AE32D17BE64}" type="datetimeFigureOut">
              <a:rPr lang="de-DE" smtClean="0"/>
              <a:pPr/>
              <a:t>23.02.2021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D69C49F-FE61-4E14-BB75-531C8918AAFA}"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054FC68-F912-432D-BE4B-2AE32D17BE64}" type="datetimeFigureOut">
              <a:rPr lang="de-DE" smtClean="0"/>
              <a:pPr/>
              <a:t>23.02.2021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D69C49F-FE61-4E14-BB75-531C8918AAFA}"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054FC68-F912-432D-BE4B-2AE32D17BE64}" type="datetimeFigureOut">
              <a:rPr lang="de-DE" smtClean="0"/>
              <a:pPr/>
              <a:t>23.02.2021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D69C49F-FE61-4E14-BB75-531C8918AAFA}"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054FC68-F912-432D-BE4B-2AE32D17BE64}" type="datetimeFigureOut">
              <a:rPr lang="de-DE" smtClean="0"/>
              <a:pPr/>
              <a:t>23.02.2021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D69C49F-FE61-4E14-BB75-531C8918AAFA}"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054FC68-F912-432D-BE4B-2AE32D17BE64}" type="datetimeFigureOut">
              <a:rPr lang="de-DE" smtClean="0"/>
              <a:pPr/>
              <a:t>23.02.2021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D69C49F-FE61-4E14-BB75-531C8918AAFA}"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054FC68-F912-432D-BE4B-2AE32D17BE64}" type="datetimeFigureOut">
              <a:rPr lang="de-DE" smtClean="0"/>
              <a:pPr/>
              <a:t>23.02.2021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D69C49F-FE61-4E14-BB75-531C8918AAFA}"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054FC68-F912-432D-BE4B-2AE32D17BE64}" type="datetimeFigureOut">
              <a:rPr lang="de-DE" smtClean="0"/>
              <a:pPr/>
              <a:t>23.02.2021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D69C49F-FE61-4E14-BB75-531C8918AAFA}"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054FC68-F912-432D-BE4B-2AE32D17BE64}" type="datetimeFigureOut">
              <a:rPr lang="de-DE" smtClean="0"/>
              <a:pPr/>
              <a:t>23.02.2021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D69C49F-FE61-4E14-BB75-531C8918AAFA}"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054FC68-F912-432D-BE4B-2AE32D17BE64}" type="datetimeFigureOut">
              <a:rPr lang="de-DE" smtClean="0"/>
              <a:pPr/>
              <a:t>23.02.2021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D69C49F-FE61-4E14-BB75-531C8918AAFA}"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054FC68-F912-432D-BE4B-2AE32D17BE64}" type="datetimeFigureOut">
              <a:rPr lang="de-DE" smtClean="0"/>
              <a:pPr/>
              <a:t>23.02.2021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D69C49F-FE61-4E14-BB75-531C8918AAFA}"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054FC68-F912-432D-BE4B-2AE32D17BE64}" type="datetimeFigureOut">
              <a:rPr lang="de-DE" smtClean="0"/>
              <a:pPr/>
              <a:t>23.02.2021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D69C49F-FE61-4E14-BB75-531C8918AAFA}"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4FC68-F912-432D-BE4B-2AE32D17BE64}" type="datetimeFigureOut">
              <a:rPr lang="de-DE" smtClean="0"/>
              <a:pPr/>
              <a:t>23.02.2021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C49F-FE61-4E14-BB75-531C8918AAFA}"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7"/>
            <a:ext cx="7772400" cy="1224135"/>
          </a:xfrm>
        </p:spPr>
        <p:txBody>
          <a:bodyPr/>
          <a:lstStyle/>
          <a:p>
            <a:r>
              <a:rPr lang="de-DE" dirty="0" smtClean="0">
                <a:solidFill>
                  <a:srgbClr val="00B050"/>
                </a:solidFill>
                <a:latin typeface="Comic Sans MS" pitchFamily="66" charset="0"/>
              </a:rPr>
              <a:t>Projekt Gemüseacker</a:t>
            </a:r>
            <a:endParaRPr lang="de-DE" dirty="0">
              <a:solidFill>
                <a:srgbClr val="00B050"/>
              </a:solidFill>
              <a:latin typeface="Comic Sans MS" pitchFamily="66" charset="0"/>
            </a:endParaRPr>
          </a:p>
        </p:txBody>
      </p:sp>
      <p:sp>
        <p:nvSpPr>
          <p:cNvPr id="3" name="Untertitel 2"/>
          <p:cNvSpPr>
            <a:spLocks noGrp="1"/>
          </p:cNvSpPr>
          <p:nvPr>
            <p:ph type="subTitle" idx="1"/>
          </p:nvPr>
        </p:nvSpPr>
        <p:spPr>
          <a:xfrm>
            <a:off x="1371600" y="1340768"/>
            <a:ext cx="6400800" cy="5112568"/>
          </a:xfrm>
        </p:spPr>
        <p:txBody>
          <a:bodyPr>
            <a:normAutofit/>
          </a:bodyPr>
          <a:lstStyle/>
          <a:p>
            <a:r>
              <a:rPr lang="de-DE" sz="2800" dirty="0" smtClean="0">
                <a:solidFill>
                  <a:schemeClr val="tx1"/>
                </a:solidFill>
              </a:rPr>
              <a:t>Nutzung der Schulwiese zum Anbau von Gemüse</a:t>
            </a:r>
            <a:endParaRPr lang="de-DE" sz="2800" dirty="0">
              <a:solidFill>
                <a:schemeClr val="tx1"/>
              </a:solidFill>
            </a:endParaRPr>
          </a:p>
        </p:txBody>
      </p:sp>
      <p:pic>
        <p:nvPicPr>
          <p:cNvPr id="5" name="Picture 4" descr="C:\Users\Christine\AppData\Local\Microsoft\Windows\Temporary Internet Files\Content.IE5\KUJZVFT3\vegetables-343837_960_720[1].jpg"/>
          <p:cNvPicPr>
            <a:picLocks noChangeAspect="1" noChangeArrowheads="1"/>
          </p:cNvPicPr>
          <p:nvPr/>
        </p:nvPicPr>
        <p:blipFill>
          <a:blip r:embed="rId2" cstate="print"/>
          <a:srcRect t="14286"/>
          <a:stretch>
            <a:fillRect/>
          </a:stretch>
        </p:blipFill>
        <p:spPr bwMode="auto">
          <a:xfrm>
            <a:off x="1177792" y="2492896"/>
            <a:ext cx="6768752" cy="3888432"/>
          </a:xfrm>
          <a:prstGeom prst="rect">
            <a:avLst/>
          </a:prstGeom>
          <a:noFill/>
        </p:spPr>
      </p:pic>
      <p:pic>
        <p:nvPicPr>
          <p:cNvPr id="1026" name="Picture 2"/>
          <p:cNvPicPr>
            <a:picLocks noChangeAspect="1" noChangeArrowheads="1"/>
          </p:cNvPicPr>
          <p:nvPr/>
        </p:nvPicPr>
        <p:blipFill>
          <a:blip r:embed="rId3" cstate="print"/>
          <a:srcRect l="38239" t="47560" r="25586" b="15481"/>
          <a:stretch>
            <a:fillRect/>
          </a:stretch>
        </p:blipFill>
        <p:spPr bwMode="auto">
          <a:xfrm>
            <a:off x="0" y="0"/>
            <a:ext cx="1628871"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solidFill>
                  <a:srgbClr val="00B050"/>
                </a:solidFill>
                <a:latin typeface="Comic Sans MS" pitchFamily="66" charset="0"/>
              </a:rPr>
              <a:t>Wenn alles gelingt…</a:t>
            </a:r>
            <a:endParaRPr lang="de-DE" sz="4000" dirty="0">
              <a:solidFill>
                <a:srgbClr val="00B050"/>
              </a:solidFill>
              <a:latin typeface="Comic Sans MS" pitchFamily="66" charset="0"/>
            </a:endParaRPr>
          </a:p>
        </p:txBody>
      </p:sp>
      <p:sp>
        <p:nvSpPr>
          <p:cNvPr id="3" name="Inhaltsplatzhalter 2"/>
          <p:cNvSpPr>
            <a:spLocks noGrp="1"/>
          </p:cNvSpPr>
          <p:nvPr>
            <p:ph idx="1"/>
          </p:nvPr>
        </p:nvSpPr>
        <p:spPr>
          <a:xfrm>
            <a:off x="457200" y="1268760"/>
            <a:ext cx="8229600" cy="5112568"/>
          </a:xfrm>
        </p:spPr>
        <p:txBody>
          <a:bodyPr>
            <a:normAutofit/>
          </a:bodyPr>
          <a:lstStyle/>
          <a:p>
            <a:r>
              <a:rPr lang="de-DE" sz="2800" dirty="0" smtClean="0"/>
              <a:t>Kinder ernten, was sie selbst gesät haben</a:t>
            </a:r>
          </a:p>
          <a:p>
            <a:r>
              <a:rPr lang="de-DE" sz="2800" dirty="0"/>
              <a:t>v</a:t>
            </a:r>
            <a:r>
              <a:rPr lang="de-DE" sz="2800" dirty="0" smtClean="0"/>
              <a:t>erarbeiten das </a:t>
            </a:r>
            <a:r>
              <a:rPr lang="de-DE" sz="2800" dirty="0"/>
              <a:t>G</a:t>
            </a:r>
            <a:r>
              <a:rPr lang="de-DE" sz="2800" dirty="0" smtClean="0"/>
              <a:t>emüse zu Salaten, Gemüsesuppe, Aufläufen…</a:t>
            </a:r>
          </a:p>
          <a:p>
            <a:r>
              <a:rPr lang="de-DE" sz="2800" dirty="0"/>
              <a:t>v</a:t>
            </a:r>
            <a:r>
              <a:rPr lang="de-DE" sz="2800" dirty="0" smtClean="0"/>
              <a:t>erkaufen überschüssiges Gemüse, evtl. in der Schule oder auf einem Stand am Rathaus</a:t>
            </a:r>
            <a:r>
              <a:rPr lang="de-DE" sz="2000" dirty="0" smtClean="0"/>
              <a:t> ( Käfertaler Wochenmarkt)</a:t>
            </a:r>
          </a:p>
          <a:p>
            <a:r>
              <a:rPr lang="de-DE" sz="2800" dirty="0"/>
              <a:t>h</a:t>
            </a:r>
            <a:r>
              <a:rPr lang="de-DE" sz="2800" dirty="0" smtClean="0"/>
              <a:t>aben keine Angst mehr vor Insekten, sondern wissen die </a:t>
            </a:r>
            <a:r>
              <a:rPr lang="de-DE" sz="2800" dirty="0"/>
              <a:t>B</a:t>
            </a:r>
            <a:r>
              <a:rPr lang="de-DE" sz="2800" dirty="0" smtClean="0"/>
              <a:t>edeutung von z.B. Bienen zu schätzen!</a:t>
            </a:r>
            <a:endParaRPr lang="de-DE" sz="2800" dirty="0"/>
          </a:p>
        </p:txBody>
      </p:sp>
      <p:pic>
        <p:nvPicPr>
          <p:cNvPr id="19458" name="Picture 2" descr="C:\Users\Christine\AppData\Local\Microsoft\Windows\Temporary Internet Files\Content.IE5\U4MCOAII\Bee_on_-calyx_935[1].jpg"/>
          <p:cNvPicPr>
            <a:picLocks noChangeAspect="1" noChangeArrowheads="1"/>
          </p:cNvPicPr>
          <p:nvPr/>
        </p:nvPicPr>
        <p:blipFill>
          <a:blip r:embed="rId2" cstate="print"/>
          <a:srcRect/>
          <a:stretch>
            <a:fillRect/>
          </a:stretch>
        </p:blipFill>
        <p:spPr bwMode="auto">
          <a:xfrm>
            <a:off x="3707904" y="4653136"/>
            <a:ext cx="2391191" cy="1700808"/>
          </a:xfrm>
          <a:prstGeom prst="rect">
            <a:avLst/>
          </a:prstGeom>
          <a:noFill/>
        </p:spPr>
      </p:pic>
      <p:pic>
        <p:nvPicPr>
          <p:cNvPr id="19459" name="Picture 3" descr="C:\Users\Christine\AppData\Local\Microsoft\Windows\Temporary Internet Files\Content.IE5\3136OF2D\Lilioceris_lilii02[1].jpg"/>
          <p:cNvPicPr>
            <a:picLocks noChangeAspect="1" noChangeArrowheads="1"/>
          </p:cNvPicPr>
          <p:nvPr/>
        </p:nvPicPr>
        <p:blipFill>
          <a:blip r:embed="rId3" cstate="print"/>
          <a:srcRect/>
          <a:stretch>
            <a:fillRect/>
          </a:stretch>
        </p:blipFill>
        <p:spPr bwMode="auto">
          <a:xfrm rot="20878686">
            <a:off x="843134" y="4785675"/>
            <a:ext cx="2285735" cy="1585268"/>
          </a:xfrm>
          <a:prstGeom prst="rect">
            <a:avLst/>
          </a:prstGeom>
          <a:noFill/>
        </p:spPr>
      </p:pic>
      <p:pic>
        <p:nvPicPr>
          <p:cNvPr id="19460" name="Picture 4" descr="C:\Users\Christine\AppData\Local\Microsoft\Windows\Temporary Internet Files\Content.IE5\3136OF2D\eisenia[1].jpg"/>
          <p:cNvPicPr>
            <a:picLocks noChangeAspect="1" noChangeArrowheads="1"/>
          </p:cNvPicPr>
          <p:nvPr/>
        </p:nvPicPr>
        <p:blipFill>
          <a:blip r:embed="rId4" cstate="print"/>
          <a:srcRect/>
          <a:stretch>
            <a:fillRect/>
          </a:stretch>
        </p:blipFill>
        <p:spPr bwMode="auto">
          <a:xfrm rot="595053">
            <a:off x="6588224" y="4725144"/>
            <a:ext cx="2339752" cy="1754814"/>
          </a:xfrm>
          <a:prstGeom prst="rect">
            <a:avLst/>
          </a:prstGeom>
          <a:noFill/>
        </p:spPr>
      </p:pic>
      <p:pic>
        <p:nvPicPr>
          <p:cNvPr id="7" name="Picture 2"/>
          <p:cNvPicPr>
            <a:picLocks noChangeAspect="1" noChangeArrowheads="1"/>
          </p:cNvPicPr>
          <p:nvPr/>
        </p:nvPicPr>
        <p:blipFill>
          <a:blip r:embed="rId5" cstate="print"/>
          <a:srcRect l="38239" t="47560" r="25586" b="15481"/>
          <a:stretch>
            <a:fillRect/>
          </a:stretch>
        </p:blipFill>
        <p:spPr bwMode="auto">
          <a:xfrm>
            <a:off x="0" y="0"/>
            <a:ext cx="1628871" cy="93610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r>
            <a:br>
              <a:rPr lang="de-DE" dirty="0" smtClean="0"/>
            </a:br>
            <a:r>
              <a:rPr lang="de-DE" dirty="0" smtClean="0">
                <a:solidFill>
                  <a:srgbClr val="00B050"/>
                </a:solidFill>
                <a:latin typeface="Comic Sans MS" pitchFamily="66" charset="0"/>
              </a:rPr>
              <a:t>Vielen Dank für Ihre Aufmerksamkeit!</a:t>
            </a:r>
            <a:br>
              <a:rPr lang="de-DE" dirty="0" smtClean="0">
                <a:solidFill>
                  <a:srgbClr val="00B050"/>
                </a:solidFill>
                <a:latin typeface="Comic Sans MS" pitchFamily="66" charset="0"/>
              </a:rPr>
            </a:br>
            <a:endParaRPr lang="de-DE" dirty="0">
              <a:solidFill>
                <a:srgbClr val="00B050"/>
              </a:solidFill>
              <a:latin typeface="Comic Sans MS" pitchFamily="66" charset="0"/>
            </a:endParaRPr>
          </a:p>
        </p:txBody>
      </p:sp>
      <p:pic>
        <p:nvPicPr>
          <p:cNvPr id="11267" name="Picture 3" descr="C:\Users\Christine\AppData\Local\Microsoft\Windows\Temporary Internet Files\Content.IE5\U4MCOAII\spade-29876_640[1].png"/>
          <p:cNvPicPr>
            <a:picLocks noChangeAspect="1" noChangeArrowheads="1"/>
          </p:cNvPicPr>
          <p:nvPr/>
        </p:nvPicPr>
        <p:blipFill>
          <a:blip r:embed="rId2" cstate="print"/>
          <a:srcRect/>
          <a:stretch>
            <a:fillRect/>
          </a:stretch>
        </p:blipFill>
        <p:spPr bwMode="auto">
          <a:xfrm rot="505135">
            <a:off x="5713339" y="1628005"/>
            <a:ext cx="3048000" cy="4995579"/>
          </a:xfrm>
          <a:prstGeom prst="rect">
            <a:avLst/>
          </a:prstGeom>
          <a:noFill/>
        </p:spPr>
      </p:pic>
      <p:pic>
        <p:nvPicPr>
          <p:cNvPr id="11268" name="Picture 4" descr="C:\Users\Christine\AppData\Local\Microsoft\Windows\Temporary Internet Files\Content.IE5\3136OF2D\stihl_motorsaegenstiefel_gummistiefel_fahrradflicken_spikes_geeignet[1].jpg"/>
          <p:cNvPicPr>
            <a:picLocks noGrp="1" noChangeAspect="1" noChangeArrowheads="1"/>
          </p:cNvPicPr>
          <p:nvPr>
            <p:ph idx="1"/>
          </p:nvPr>
        </p:nvPicPr>
        <p:blipFill>
          <a:blip r:embed="rId3" cstate="print"/>
          <a:srcRect/>
          <a:stretch>
            <a:fillRect/>
          </a:stretch>
        </p:blipFill>
        <p:spPr bwMode="auto">
          <a:xfrm rot="20894371">
            <a:off x="723803" y="2024962"/>
            <a:ext cx="4978500" cy="3733875"/>
          </a:xfrm>
          <a:prstGeom prst="rect">
            <a:avLst/>
          </a:prstGeom>
          <a:noFill/>
        </p:spPr>
      </p:pic>
      <p:pic>
        <p:nvPicPr>
          <p:cNvPr id="5" name="Picture 2"/>
          <p:cNvPicPr>
            <a:picLocks noChangeAspect="1" noChangeArrowheads="1"/>
          </p:cNvPicPr>
          <p:nvPr/>
        </p:nvPicPr>
        <p:blipFill>
          <a:blip r:embed="rId4" cstate="print"/>
          <a:srcRect l="38239" t="47560" r="25586" b="15481"/>
          <a:stretch>
            <a:fillRect/>
          </a:stretch>
        </p:blipFill>
        <p:spPr bwMode="auto">
          <a:xfrm>
            <a:off x="0" y="0"/>
            <a:ext cx="1628871"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smtClean="0">
                <a:solidFill>
                  <a:srgbClr val="00B050"/>
                </a:solidFill>
                <a:latin typeface="Comic Sans MS" pitchFamily="66" charset="0"/>
              </a:rPr>
              <a:t>Klimaschutz und Nachhaltigkeit als Zukunftsthemen unserer Kinder</a:t>
            </a:r>
            <a:endParaRPr lang="de-DE" sz="3600" dirty="0">
              <a:solidFill>
                <a:srgbClr val="00B050"/>
              </a:solidFill>
              <a:latin typeface="Comic Sans MS" pitchFamily="66" charset="0"/>
            </a:endParaRPr>
          </a:p>
        </p:txBody>
      </p:sp>
      <p:sp>
        <p:nvSpPr>
          <p:cNvPr id="3" name="Inhaltsplatzhalter 2"/>
          <p:cNvSpPr>
            <a:spLocks noGrp="1"/>
          </p:cNvSpPr>
          <p:nvPr>
            <p:ph idx="1"/>
          </p:nvPr>
        </p:nvSpPr>
        <p:spPr/>
        <p:txBody>
          <a:bodyPr/>
          <a:lstStyle/>
          <a:p>
            <a:r>
              <a:rPr lang="de-DE" sz="2800" dirty="0" smtClean="0"/>
              <a:t>Achtung vor der Natur</a:t>
            </a:r>
          </a:p>
          <a:p>
            <a:r>
              <a:rPr lang="de-DE" sz="2800" dirty="0" smtClean="0"/>
              <a:t>Verantwortlicher Umgang mit Lebensmitteln</a:t>
            </a:r>
          </a:p>
          <a:p>
            <a:r>
              <a:rPr lang="de-DE" sz="2800" dirty="0" smtClean="0"/>
              <a:t>Respekt vor landwirtschaftlicher Produktion</a:t>
            </a:r>
          </a:p>
          <a:p>
            <a:r>
              <a:rPr lang="de-DE" sz="2800" dirty="0" smtClean="0"/>
              <a:t>Ganzheitliche Erfahrungen</a:t>
            </a:r>
          </a:p>
          <a:p>
            <a:r>
              <a:rPr lang="de-DE" sz="2800" dirty="0" smtClean="0"/>
              <a:t>Teamarbeit/Arbeitsteilung     </a:t>
            </a:r>
          </a:p>
          <a:p>
            <a:endParaRPr lang="de-DE" dirty="0" smtClean="0"/>
          </a:p>
          <a:p>
            <a:endParaRPr lang="de-DE" dirty="0"/>
          </a:p>
        </p:txBody>
      </p:sp>
      <p:pic>
        <p:nvPicPr>
          <p:cNvPr id="17411" name="Picture 3" descr="C:\Users\Christine\AppData\Local\Microsoft\Windows\Temporary Internet Files\Content.IE5\4Q6Q0490\Garten%20Frühling%204[1].jpg"/>
          <p:cNvPicPr>
            <a:picLocks noChangeAspect="1" noChangeArrowheads="1"/>
          </p:cNvPicPr>
          <p:nvPr/>
        </p:nvPicPr>
        <p:blipFill>
          <a:blip r:embed="rId2" cstate="print"/>
          <a:srcRect/>
          <a:stretch>
            <a:fillRect/>
          </a:stretch>
        </p:blipFill>
        <p:spPr bwMode="auto">
          <a:xfrm>
            <a:off x="827584" y="4221088"/>
            <a:ext cx="3600450" cy="2028825"/>
          </a:xfrm>
          <a:prstGeom prst="rect">
            <a:avLst/>
          </a:prstGeom>
          <a:noFill/>
        </p:spPr>
      </p:pic>
      <p:pic>
        <p:nvPicPr>
          <p:cNvPr id="6" name="Picture 3" descr="C:\Users\Christine\AppData\Local\Microsoft\Windows\Temporary Internet Files\Content.IE5\U4MCOAII\4130972679_c7c347959e_b[1].jpg"/>
          <p:cNvPicPr>
            <a:picLocks noChangeAspect="1" noChangeArrowheads="1"/>
          </p:cNvPicPr>
          <p:nvPr/>
        </p:nvPicPr>
        <p:blipFill>
          <a:blip r:embed="rId3" cstate="print"/>
          <a:srcRect/>
          <a:stretch>
            <a:fillRect/>
          </a:stretch>
        </p:blipFill>
        <p:spPr bwMode="auto">
          <a:xfrm>
            <a:off x="5148064" y="3314480"/>
            <a:ext cx="3528392" cy="295232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872" y="274638"/>
            <a:ext cx="8229600" cy="1143000"/>
          </a:xfrm>
        </p:spPr>
        <p:txBody>
          <a:bodyPr/>
          <a:lstStyle/>
          <a:p>
            <a:r>
              <a:rPr lang="de-DE" dirty="0" smtClean="0">
                <a:solidFill>
                  <a:srgbClr val="00B050"/>
                </a:solidFill>
                <a:latin typeface="Comic Sans MS" pitchFamily="66" charset="0"/>
              </a:rPr>
              <a:t>Zur Idee des Projektes</a:t>
            </a:r>
            <a:endParaRPr lang="de-DE" dirty="0">
              <a:solidFill>
                <a:srgbClr val="00B050"/>
              </a:solidFill>
              <a:latin typeface="Comic Sans MS" pitchFamily="66" charset="0"/>
            </a:endParaRPr>
          </a:p>
        </p:txBody>
      </p:sp>
      <p:sp>
        <p:nvSpPr>
          <p:cNvPr id="3" name="Inhaltsplatzhalter 2"/>
          <p:cNvSpPr>
            <a:spLocks noGrp="1"/>
          </p:cNvSpPr>
          <p:nvPr>
            <p:ph idx="1"/>
          </p:nvPr>
        </p:nvSpPr>
        <p:spPr>
          <a:xfrm>
            <a:off x="457200" y="1340768"/>
            <a:ext cx="8229600" cy="5040560"/>
          </a:xfrm>
        </p:spPr>
        <p:txBody>
          <a:bodyPr>
            <a:normAutofit/>
          </a:bodyPr>
          <a:lstStyle/>
          <a:p>
            <a:r>
              <a:rPr lang="de-DE" sz="2000" dirty="0" smtClean="0"/>
              <a:t>Klimaschutz war Ausgangspunkt für unseren ausgefallenen Pädagogischen Tag im letzten Jahr.</a:t>
            </a:r>
          </a:p>
          <a:p>
            <a:r>
              <a:rPr lang="de-DE" sz="2000" dirty="0" smtClean="0"/>
              <a:t>Vom Fachbereich Bildung erhielt ich eine Information der „</a:t>
            </a:r>
            <a:r>
              <a:rPr lang="de-DE" sz="2000" dirty="0" err="1" smtClean="0"/>
              <a:t>Gemüseackerdemie</a:t>
            </a:r>
            <a:r>
              <a:rPr lang="de-DE" sz="2000" dirty="0" smtClean="0"/>
              <a:t>“ mit dem Hinweis, in diesem Schuljahr könnten noch zwei Schulen in Mannheim an dem Projekt teilnehmen.</a:t>
            </a:r>
          </a:p>
          <a:p>
            <a:r>
              <a:rPr lang="de-DE" sz="2000" dirty="0" smtClean="0"/>
              <a:t>Unsere große Schulwiese wird selten ganz genutzt, und bietet deshalb die besten Voraussetzungen zur Umsetzung des Projektes.</a:t>
            </a:r>
          </a:p>
          <a:p>
            <a:r>
              <a:rPr lang="de-DE" sz="2000" dirty="0" smtClean="0"/>
              <a:t>Die Gestaltung und Pflege eines Gemüsefeldes passt sowohl zur Käfertalschule, da auf dem Gelände früher schon eine Plantage war, als auch zum Stadtteil Käfertal, der bis zur Eingemeindung ein Bauerndorf war.</a:t>
            </a:r>
          </a:p>
          <a:p>
            <a:r>
              <a:rPr lang="de-DE" sz="2000" dirty="0" smtClean="0"/>
              <a:t>Die </a:t>
            </a:r>
            <a:r>
              <a:rPr lang="de-DE" sz="2000" dirty="0"/>
              <a:t>B</a:t>
            </a:r>
            <a:r>
              <a:rPr lang="de-DE" sz="2000" dirty="0" smtClean="0"/>
              <a:t>eschäftigung mit Pflanzen und das Arbeiten </a:t>
            </a:r>
          </a:p>
          <a:p>
            <a:pPr>
              <a:buNone/>
            </a:pPr>
            <a:r>
              <a:rPr lang="de-DE" sz="2000" dirty="0" smtClean="0"/>
              <a:t>      mit Erde kann ein Ausgleich für die immer stärker </a:t>
            </a:r>
          </a:p>
          <a:p>
            <a:pPr>
              <a:buNone/>
            </a:pPr>
            <a:r>
              <a:rPr lang="de-DE" sz="2000" dirty="0" smtClean="0"/>
              <a:t>      digitalisierte Welt unserer Kinder werden.</a:t>
            </a:r>
          </a:p>
          <a:p>
            <a:pPr>
              <a:buNone/>
            </a:pPr>
            <a:endParaRPr lang="de-DE" dirty="0"/>
          </a:p>
        </p:txBody>
      </p:sp>
      <p:pic>
        <p:nvPicPr>
          <p:cNvPr id="18435" name="Picture 3" descr="C:\Users\Christine\AppData\Local\Microsoft\Windows\Temporary Internet Files\Content.IE5\U4MCOAII\snail-1396483_960_720[1].jpg"/>
          <p:cNvPicPr>
            <a:picLocks noChangeAspect="1" noChangeArrowheads="1"/>
          </p:cNvPicPr>
          <p:nvPr/>
        </p:nvPicPr>
        <p:blipFill>
          <a:blip r:embed="rId2" cstate="print"/>
          <a:srcRect/>
          <a:stretch>
            <a:fillRect/>
          </a:stretch>
        </p:blipFill>
        <p:spPr bwMode="auto">
          <a:xfrm>
            <a:off x="6123182" y="4725144"/>
            <a:ext cx="2022970" cy="1361290"/>
          </a:xfrm>
          <a:prstGeom prst="rect">
            <a:avLst/>
          </a:prstGeom>
          <a:noFill/>
        </p:spPr>
      </p:pic>
      <p:pic>
        <p:nvPicPr>
          <p:cNvPr id="5" name="Picture 2"/>
          <p:cNvPicPr>
            <a:picLocks noChangeAspect="1" noChangeArrowheads="1"/>
          </p:cNvPicPr>
          <p:nvPr/>
        </p:nvPicPr>
        <p:blipFill>
          <a:blip r:embed="rId3" cstate="print"/>
          <a:srcRect l="38239" t="47560" r="25586" b="15481"/>
          <a:stretch>
            <a:fillRect/>
          </a:stretch>
        </p:blipFill>
        <p:spPr bwMode="auto">
          <a:xfrm>
            <a:off x="0" y="0"/>
            <a:ext cx="1628871"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smtClean="0">
                <a:solidFill>
                  <a:srgbClr val="00B050"/>
                </a:solidFill>
                <a:latin typeface="Comic Sans MS" pitchFamily="66" charset="0"/>
              </a:rPr>
              <a:t>Begleitung durch „</a:t>
            </a:r>
            <a:r>
              <a:rPr lang="de-DE" sz="3600" dirty="0" err="1" smtClean="0">
                <a:solidFill>
                  <a:srgbClr val="00B050"/>
                </a:solidFill>
                <a:latin typeface="Comic Sans MS" pitchFamily="66" charset="0"/>
              </a:rPr>
              <a:t>Gemüseackerdemie</a:t>
            </a:r>
            <a:r>
              <a:rPr lang="de-DE" sz="3600" dirty="0" smtClean="0">
                <a:solidFill>
                  <a:srgbClr val="00B050"/>
                </a:solidFill>
                <a:latin typeface="Comic Sans MS" pitchFamily="66" charset="0"/>
              </a:rPr>
              <a:t>“</a:t>
            </a:r>
            <a:endParaRPr lang="de-DE" sz="3600" dirty="0">
              <a:solidFill>
                <a:srgbClr val="00B050"/>
              </a:solidFill>
              <a:latin typeface="Comic Sans MS" pitchFamily="66" charset="0"/>
            </a:endParaRPr>
          </a:p>
        </p:txBody>
      </p:sp>
      <p:sp>
        <p:nvSpPr>
          <p:cNvPr id="3" name="Inhaltsplatzhalter 2"/>
          <p:cNvSpPr>
            <a:spLocks noGrp="1"/>
          </p:cNvSpPr>
          <p:nvPr>
            <p:ph idx="1"/>
          </p:nvPr>
        </p:nvSpPr>
        <p:spPr/>
        <p:txBody>
          <a:bodyPr>
            <a:normAutofit/>
          </a:bodyPr>
          <a:lstStyle/>
          <a:p>
            <a:r>
              <a:rPr lang="de-DE" dirty="0" smtClean="0"/>
              <a:t>5 Jahre Projektbetreuung</a:t>
            </a:r>
          </a:p>
          <a:p>
            <a:r>
              <a:rPr lang="de-DE" dirty="0" smtClean="0"/>
              <a:t>Lehrerfortbildung</a:t>
            </a:r>
          </a:p>
          <a:p>
            <a:r>
              <a:rPr lang="de-DE" dirty="0" smtClean="0"/>
              <a:t>Unterrichtsmaterial         </a:t>
            </a:r>
          </a:p>
          <a:p>
            <a:r>
              <a:rPr lang="de-DE" dirty="0" smtClean="0"/>
              <a:t>Saatgut</a:t>
            </a:r>
          </a:p>
          <a:p>
            <a:r>
              <a:rPr lang="de-DE" dirty="0" smtClean="0"/>
              <a:t>Pflanzworkshops</a:t>
            </a:r>
          </a:p>
          <a:p>
            <a:r>
              <a:rPr lang="de-DE" dirty="0" smtClean="0"/>
              <a:t>Wöchentliche Tipps zur Arbeit auf dem Feld</a:t>
            </a:r>
          </a:p>
          <a:p>
            <a:r>
              <a:rPr lang="de-DE" dirty="0" smtClean="0"/>
              <a:t>Jederzeit ansprechbar</a:t>
            </a:r>
          </a:p>
        </p:txBody>
      </p:sp>
      <p:pic>
        <p:nvPicPr>
          <p:cNvPr id="6" name="Picture 2" descr="C:\Users\Christine\AppData\Local\Microsoft\Windows\Temporary Internet Files\Content.IE5\3136OF2D\Gemüse-021-Nürnberg_2013_MG_4080[1].jpg"/>
          <p:cNvPicPr>
            <a:picLocks noChangeAspect="1" noChangeArrowheads="1"/>
          </p:cNvPicPr>
          <p:nvPr/>
        </p:nvPicPr>
        <p:blipFill>
          <a:blip r:embed="rId2" cstate="print"/>
          <a:srcRect/>
          <a:stretch>
            <a:fillRect/>
          </a:stretch>
        </p:blipFill>
        <p:spPr bwMode="auto">
          <a:xfrm>
            <a:off x="4932040" y="2252868"/>
            <a:ext cx="3492388" cy="2328259"/>
          </a:xfrm>
          <a:prstGeom prst="rect">
            <a:avLst/>
          </a:prstGeom>
          <a:noFill/>
        </p:spPr>
      </p:pic>
      <p:pic>
        <p:nvPicPr>
          <p:cNvPr id="5" name="Picture 2"/>
          <p:cNvPicPr>
            <a:picLocks noChangeAspect="1" noChangeArrowheads="1"/>
          </p:cNvPicPr>
          <p:nvPr/>
        </p:nvPicPr>
        <p:blipFill>
          <a:blip r:embed="rId3" cstate="print"/>
          <a:srcRect l="38239" t="47560" r="25586" b="15481"/>
          <a:stretch>
            <a:fillRect/>
          </a:stretch>
        </p:blipFill>
        <p:spPr bwMode="auto">
          <a:xfrm>
            <a:off x="0" y="0"/>
            <a:ext cx="1628871"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solidFill>
                  <a:srgbClr val="00B050"/>
                </a:solidFill>
                <a:latin typeface="Comic Sans MS" pitchFamily="66" charset="0"/>
              </a:rPr>
              <a:t>Projekt für die ganze Schule</a:t>
            </a:r>
            <a:endParaRPr lang="de-DE" sz="4000" dirty="0">
              <a:solidFill>
                <a:srgbClr val="00B050"/>
              </a:solidFill>
              <a:latin typeface="Comic Sans MS" pitchFamily="66" charset="0"/>
            </a:endParaRPr>
          </a:p>
        </p:txBody>
      </p:sp>
      <p:sp>
        <p:nvSpPr>
          <p:cNvPr id="3" name="Inhaltsplatzhalter 2"/>
          <p:cNvSpPr>
            <a:spLocks noGrp="1"/>
          </p:cNvSpPr>
          <p:nvPr>
            <p:ph idx="1"/>
          </p:nvPr>
        </p:nvSpPr>
        <p:spPr/>
        <p:txBody>
          <a:bodyPr>
            <a:normAutofit lnSpcReduction="10000"/>
          </a:bodyPr>
          <a:lstStyle/>
          <a:p>
            <a:r>
              <a:rPr lang="de-DE" dirty="0" smtClean="0"/>
              <a:t>Lehrkräfte</a:t>
            </a:r>
          </a:p>
          <a:p>
            <a:r>
              <a:rPr lang="de-DE" dirty="0" smtClean="0"/>
              <a:t>Schüler/innen</a:t>
            </a:r>
          </a:p>
          <a:p>
            <a:r>
              <a:rPr lang="de-DE" dirty="0" smtClean="0"/>
              <a:t>Eltern</a:t>
            </a:r>
          </a:p>
          <a:p>
            <a:r>
              <a:rPr lang="de-DE" dirty="0" smtClean="0"/>
              <a:t> Schulsozialarbeit</a:t>
            </a:r>
          </a:p>
          <a:p>
            <a:r>
              <a:rPr lang="de-DE" dirty="0" smtClean="0"/>
              <a:t> Hausmeister</a:t>
            </a:r>
          </a:p>
          <a:p>
            <a:r>
              <a:rPr lang="de-DE" dirty="0" smtClean="0"/>
              <a:t> Betreuungseinrichtungen </a:t>
            </a:r>
          </a:p>
          <a:p>
            <a:r>
              <a:rPr lang="de-DE" dirty="0" smtClean="0"/>
              <a:t>Förderverein</a:t>
            </a:r>
          </a:p>
          <a:p>
            <a:r>
              <a:rPr lang="de-DE" dirty="0" smtClean="0"/>
              <a:t>Weitere Akteure aus dem Stadtteil</a:t>
            </a:r>
            <a:endParaRPr lang="de-DE" dirty="0"/>
          </a:p>
        </p:txBody>
      </p:sp>
      <p:pic>
        <p:nvPicPr>
          <p:cNvPr id="4" name="Picture 2" descr="C:\Users\Christine\AppData\Local\Microsoft\Windows\Temporary Internet Files\Content.IE5\3136OF2D\1200px-0402071705[1].jpg"/>
          <p:cNvPicPr>
            <a:picLocks noChangeAspect="1" noChangeArrowheads="1"/>
          </p:cNvPicPr>
          <p:nvPr/>
        </p:nvPicPr>
        <p:blipFill>
          <a:blip r:embed="rId2" cstate="print"/>
          <a:srcRect/>
          <a:stretch>
            <a:fillRect/>
          </a:stretch>
        </p:blipFill>
        <p:spPr bwMode="auto">
          <a:xfrm>
            <a:off x="4572000" y="1412776"/>
            <a:ext cx="4355976" cy="27363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solidFill>
                  <a:srgbClr val="00B050"/>
                </a:solidFill>
                <a:latin typeface="Comic Sans MS" pitchFamily="66" charset="0"/>
              </a:rPr>
              <a:t>Durchführung - Plan</a:t>
            </a:r>
            <a:endParaRPr lang="de-DE" sz="4000" dirty="0">
              <a:solidFill>
                <a:srgbClr val="00B050"/>
              </a:solidFill>
              <a:latin typeface="Comic Sans MS" pitchFamily="66" charset="0"/>
            </a:endParaRPr>
          </a:p>
        </p:txBody>
      </p:sp>
      <p:sp>
        <p:nvSpPr>
          <p:cNvPr id="3" name="Inhaltsplatzhalter 2"/>
          <p:cNvSpPr>
            <a:spLocks noGrp="1"/>
          </p:cNvSpPr>
          <p:nvPr>
            <p:ph idx="1"/>
          </p:nvPr>
        </p:nvSpPr>
        <p:spPr/>
        <p:txBody>
          <a:bodyPr/>
          <a:lstStyle/>
          <a:p>
            <a:r>
              <a:rPr lang="de-DE" sz="2400" dirty="0" smtClean="0"/>
              <a:t>Klasse 1:   Hinführung zum Thema, z.B.</a:t>
            </a:r>
          </a:p>
          <a:p>
            <a:pPr marL="0" indent="0">
              <a:buNone/>
            </a:pPr>
            <a:r>
              <a:rPr lang="de-DE" sz="2400" dirty="0"/>
              <a:t> </a:t>
            </a:r>
            <a:r>
              <a:rPr lang="de-DE" sz="2400" dirty="0" smtClean="0"/>
              <a:t>                          -woher kommt unser Essen?</a:t>
            </a:r>
          </a:p>
          <a:p>
            <a:pPr>
              <a:buNone/>
            </a:pPr>
            <a:r>
              <a:rPr lang="de-DE" sz="2400" dirty="0"/>
              <a:t>	</a:t>
            </a:r>
            <a:r>
              <a:rPr lang="de-DE" sz="2400" dirty="0" smtClean="0"/>
              <a:t>		-wie wächst das Gemüse/ die Beeren?</a:t>
            </a:r>
          </a:p>
          <a:p>
            <a:r>
              <a:rPr lang="de-DE" sz="2400" dirty="0" smtClean="0"/>
              <a:t>Klasse 2: im zweiten Halbjahr – säen/pflanzen/pflegen</a:t>
            </a:r>
          </a:p>
          <a:p>
            <a:r>
              <a:rPr lang="de-DE" sz="2400" dirty="0" smtClean="0"/>
              <a:t>Klasse 3: im ersten Halbjahr – ernten/kochen/essen/</a:t>
            </a:r>
          </a:p>
          <a:p>
            <a:pPr>
              <a:buNone/>
            </a:pPr>
            <a:r>
              <a:rPr lang="de-DE" sz="2400" dirty="0"/>
              <a:t> </a:t>
            </a:r>
            <a:r>
              <a:rPr lang="de-DE" sz="2400" dirty="0" smtClean="0"/>
              <a:t>                     verkaufen</a:t>
            </a:r>
          </a:p>
          <a:p>
            <a:r>
              <a:rPr lang="de-DE" sz="2400" dirty="0" smtClean="0"/>
              <a:t>Klasse 4: bei Interesse Begleitung der </a:t>
            </a:r>
          </a:p>
          <a:p>
            <a:pPr>
              <a:buNone/>
            </a:pPr>
            <a:r>
              <a:rPr lang="de-DE" sz="2400" dirty="0"/>
              <a:t> </a:t>
            </a:r>
            <a:r>
              <a:rPr lang="de-DE" sz="2400" dirty="0" smtClean="0"/>
              <a:t>                     Kleinen beim Anbau</a:t>
            </a:r>
            <a:endParaRPr lang="de-DE" sz="2400" dirty="0"/>
          </a:p>
        </p:txBody>
      </p:sp>
      <p:pic>
        <p:nvPicPr>
          <p:cNvPr id="7170" name="Picture 2" descr="C:\Users\Christine\AppData\Local\Microsoft\Windows\Temporary Internet Files\Content.IE5\KUJZVFT3\1200px-Suppengrün-2[1].jpg"/>
          <p:cNvPicPr>
            <a:picLocks noChangeAspect="1" noChangeArrowheads="1"/>
          </p:cNvPicPr>
          <p:nvPr/>
        </p:nvPicPr>
        <p:blipFill>
          <a:blip r:embed="rId2" cstate="print"/>
          <a:srcRect/>
          <a:stretch>
            <a:fillRect/>
          </a:stretch>
        </p:blipFill>
        <p:spPr bwMode="auto">
          <a:xfrm>
            <a:off x="5580112" y="4077072"/>
            <a:ext cx="2865512" cy="1893626"/>
          </a:xfrm>
          <a:prstGeom prst="rect">
            <a:avLst/>
          </a:prstGeom>
          <a:noFill/>
        </p:spPr>
      </p:pic>
      <p:pic>
        <p:nvPicPr>
          <p:cNvPr id="7171" name="Picture 3" descr="C:\Users\Christine\AppData\Local\Microsoft\Windows\Temporary Internet Files\Content.IE5\KUJZVFT3\Apis_mellifera_Western_honey_bee[1].jpg"/>
          <p:cNvPicPr>
            <a:picLocks noChangeAspect="1" noChangeArrowheads="1"/>
          </p:cNvPicPr>
          <p:nvPr/>
        </p:nvPicPr>
        <p:blipFill>
          <a:blip r:embed="rId3" cstate="print"/>
          <a:srcRect/>
          <a:stretch>
            <a:fillRect/>
          </a:stretch>
        </p:blipFill>
        <p:spPr bwMode="auto">
          <a:xfrm rot="21047193">
            <a:off x="6876256" y="1556792"/>
            <a:ext cx="1143000" cy="948690"/>
          </a:xfrm>
          <a:prstGeom prst="rect">
            <a:avLst/>
          </a:prstGeom>
          <a:noFill/>
        </p:spPr>
      </p:pic>
      <p:pic>
        <p:nvPicPr>
          <p:cNvPr id="7172" name="Picture 4" descr="C:\Users\Christine\AppData\Local\Microsoft\Windows\Temporary Internet Files\Content.IE5\KUJZVFT3\Apis_mellifera_Western_honey_bee[1].jpg"/>
          <p:cNvPicPr>
            <a:picLocks noChangeAspect="1" noChangeArrowheads="1"/>
          </p:cNvPicPr>
          <p:nvPr/>
        </p:nvPicPr>
        <p:blipFill>
          <a:blip r:embed="rId3" cstate="print"/>
          <a:srcRect/>
          <a:stretch>
            <a:fillRect/>
          </a:stretch>
        </p:blipFill>
        <p:spPr bwMode="auto">
          <a:xfrm rot="1252795">
            <a:off x="6828727" y="1282017"/>
            <a:ext cx="1512168" cy="1224136"/>
          </a:xfrm>
          <a:prstGeom prst="rect">
            <a:avLst/>
          </a:prstGeom>
          <a:noFill/>
        </p:spPr>
      </p:pic>
      <p:pic>
        <p:nvPicPr>
          <p:cNvPr id="7" name="Picture 2"/>
          <p:cNvPicPr>
            <a:picLocks noChangeAspect="1" noChangeArrowheads="1"/>
          </p:cNvPicPr>
          <p:nvPr/>
        </p:nvPicPr>
        <p:blipFill>
          <a:blip r:embed="rId4" cstate="print"/>
          <a:srcRect l="38239" t="47560" r="25586" b="15481"/>
          <a:stretch>
            <a:fillRect/>
          </a:stretch>
        </p:blipFill>
        <p:spPr bwMode="auto">
          <a:xfrm>
            <a:off x="0" y="0"/>
            <a:ext cx="1628871"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solidFill>
                  <a:srgbClr val="00B050"/>
                </a:solidFill>
                <a:latin typeface="Comic Sans MS" pitchFamily="66" charset="0"/>
              </a:rPr>
              <a:t>Vor dem Start</a:t>
            </a:r>
            <a:endParaRPr lang="de-DE" sz="4000" dirty="0">
              <a:solidFill>
                <a:srgbClr val="00B050"/>
              </a:solidFill>
              <a:latin typeface="Comic Sans MS" pitchFamily="66" charset="0"/>
            </a:endParaRPr>
          </a:p>
        </p:txBody>
      </p:sp>
      <p:sp>
        <p:nvSpPr>
          <p:cNvPr id="3" name="Inhaltsplatzhalter 2"/>
          <p:cNvSpPr>
            <a:spLocks noGrp="1"/>
          </p:cNvSpPr>
          <p:nvPr>
            <p:ph idx="1"/>
          </p:nvPr>
        </p:nvSpPr>
        <p:spPr>
          <a:xfrm>
            <a:off x="457200" y="1340768"/>
            <a:ext cx="8435280" cy="4785395"/>
          </a:xfrm>
        </p:spPr>
        <p:txBody>
          <a:bodyPr>
            <a:normAutofit/>
          </a:bodyPr>
          <a:lstStyle/>
          <a:p>
            <a:r>
              <a:rPr lang="de-DE" sz="2400" dirty="0" smtClean="0"/>
              <a:t>Genehmigung von BBS und Grünflächenamt</a:t>
            </a:r>
            <a:endParaRPr lang="de-DE" sz="2400" dirty="0"/>
          </a:p>
          <a:p>
            <a:r>
              <a:rPr lang="de-DE" sz="2400" dirty="0" smtClean="0"/>
              <a:t>Begehung des </a:t>
            </a:r>
            <a:r>
              <a:rPr lang="de-DE" sz="2400" dirty="0"/>
              <a:t>G</a:t>
            </a:r>
            <a:r>
              <a:rPr lang="de-DE" sz="2400" dirty="0" smtClean="0"/>
              <a:t>eländes mit Kooperationspartner der </a:t>
            </a:r>
            <a:r>
              <a:rPr lang="de-DE" sz="2400" dirty="0" err="1" smtClean="0"/>
              <a:t>Gemüseackerdemie</a:t>
            </a:r>
            <a:r>
              <a:rPr lang="de-DE" sz="2400" dirty="0" smtClean="0"/>
              <a:t>, Bodenproben</a:t>
            </a:r>
          </a:p>
          <a:p>
            <a:r>
              <a:rPr lang="de-DE" sz="2400" dirty="0" smtClean="0"/>
              <a:t>Klärung der Finanzierung – Stiftungen/ Sponsoren</a:t>
            </a:r>
          </a:p>
          <a:p>
            <a:r>
              <a:rPr lang="de-DE" sz="2400" dirty="0" smtClean="0"/>
              <a:t>Überlegungen zur Bewässerung des Geländes</a:t>
            </a:r>
          </a:p>
          <a:p>
            <a:r>
              <a:rPr lang="de-DE" sz="2400" dirty="0" smtClean="0"/>
              <a:t>Überlegungen zur Beschaffung und </a:t>
            </a:r>
          </a:p>
          <a:p>
            <a:pPr>
              <a:buNone/>
            </a:pPr>
            <a:r>
              <a:rPr lang="de-DE" sz="2400" dirty="0"/>
              <a:t> </a:t>
            </a:r>
            <a:r>
              <a:rPr lang="de-DE" sz="2400" dirty="0" smtClean="0"/>
              <a:t>    Aufbewahrung von Gartengeräten/ </a:t>
            </a:r>
          </a:p>
          <a:p>
            <a:pPr>
              <a:buNone/>
            </a:pPr>
            <a:r>
              <a:rPr lang="de-DE" sz="2400" dirty="0"/>
              <a:t> </a:t>
            </a:r>
            <a:r>
              <a:rPr lang="de-DE" sz="2400" dirty="0" smtClean="0"/>
              <a:t>    Handschuhen/ Gummistiefeln ….</a:t>
            </a:r>
          </a:p>
          <a:p>
            <a:endParaRPr lang="de-DE" dirty="0" smtClean="0"/>
          </a:p>
          <a:p>
            <a:endParaRPr lang="de-DE" dirty="0"/>
          </a:p>
        </p:txBody>
      </p:sp>
      <p:pic>
        <p:nvPicPr>
          <p:cNvPr id="4" name="Picture 5" descr="C:\Users\Christine\AppData\Local\Microsoft\Windows\Temporary Internet Files\Content.IE5\3136OF2D\brick-can-equipment-602215[1].jpg"/>
          <p:cNvPicPr>
            <a:picLocks noChangeAspect="1" noChangeArrowheads="1"/>
          </p:cNvPicPr>
          <p:nvPr/>
        </p:nvPicPr>
        <p:blipFill>
          <a:blip r:embed="rId2" cstate="print"/>
          <a:srcRect/>
          <a:stretch>
            <a:fillRect/>
          </a:stretch>
        </p:blipFill>
        <p:spPr bwMode="auto">
          <a:xfrm>
            <a:off x="5508104" y="3573016"/>
            <a:ext cx="3263785" cy="2574172"/>
          </a:xfrm>
          <a:prstGeom prst="rect">
            <a:avLst/>
          </a:prstGeom>
          <a:noFill/>
        </p:spPr>
      </p:pic>
      <p:pic>
        <p:nvPicPr>
          <p:cNvPr id="5" name="Picture 2"/>
          <p:cNvPicPr>
            <a:picLocks noChangeAspect="1" noChangeArrowheads="1"/>
          </p:cNvPicPr>
          <p:nvPr/>
        </p:nvPicPr>
        <p:blipFill>
          <a:blip r:embed="rId3" cstate="print"/>
          <a:srcRect l="38239" t="47560" r="25586" b="15481"/>
          <a:stretch>
            <a:fillRect/>
          </a:stretch>
        </p:blipFill>
        <p:spPr bwMode="auto">
          <a:xfrm>
            <a:off x="0" y="0"/>
            <a:ext cx="1628871"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omic Sans MS" panose="030F0702030302020204" pitchFamily="66" charset="0"/>
              </a:rPr>
              <a:t>Finanzierung</a:t>
            </a:r>
            <a:endParaRPr lang="de-DE" dirty="0">
              <a:latin typeface="Comic Sans MS" panose="030F0702030302020204" pitchFamily="66" charset="0"/>
            </a:endParaRPr>
          </a:p>
        </p:txBody>
      </p:sp>
      <p:graphicFrame>
        <p:nvGraphicFramePr>
          <p:cNvPr id="18" name="Inhaltsplatzhalter 17"/>
          <p:cNvGraphicFramePr>
            <a:graphicFrameLocks noGrp="1"/>
          </p:cNvGraphicFramePr>
          <p:nvPr>
            <p:ph idx="1"/>
            <p:extLst>
              <p:ext uri="{D42A27DB-BD31-4B8C-83A1-F6EECF244321}">
                <p14:modId xmlns:p14="http://schemas.microsoft.com/office/powerpoint/2010/main" val="1008496334"/>
              </p:ext>
            </p:extLst>
          </p:nvPr>
        </p:nvGraphicFramePr>
        <p:xfrm>
          <a:off x="457200" y="1628800"/>
          <a:ext cx="8363272" cy="3456384"/>
        </p:xfrm>
        <a:graphic>
          <a:graphicData uri="http://schemas.openxmlformats.org/drawingml/2006/chart">
            <c:chart xmlns:c="http://schemas.openxmlformats.org/drawingml/2006/chart" xmlns:r="http://schemas.openxmlformats.org/officeDocument/2006/relationships" r:id="rId3"/>
          </a:graphicData>
        </a:graphic>
      </p:graphicFrame>
      <p:pic>
        <p:nvPicPr>
          <p:cNvPr id="24" name="Grafik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77438"/>
            <a:ext cx="1971700" cy="1140200"/>
          </a:xfrm>
          <a:prstGeom prst="rect">
            <a:avLst/>
          </a:prstGeom>
        </p:spPr>
      </p:pic>
      <p:sp>
        <p:nvSpPr>
          <p:cNvPr id="26" name="Textfeld 25"/>
          <p:cNvSpPr txBox="1"/>
          <p:nvPr/>
        </p:nvSpPr>
        <p:spPr>
          <a:xfrm>
            <a:off x="683568" y="5349544"/>
            <a:ext cx="7920880" cy="1477328"/>
          </a:xfrm>
          <a:prstGeom prst="rect">
            <a:avLst/>
          </a:prstGeom>
          <a:noFill/>
        </p:spPr>
        <p:txBody>
          <a:bodyPr wrap="square" rtlCol="0">
            <a:spAutoFit/>
          </a:bodyPr>
          <a:lstStyle/>
          <a:p>
            <a:r>
              <a:rPr lang="de-DE" dirty="0" smtClean="0">
                <a:latin typeface="Baskerville Old Face" panose="02020602080505020303" pitchFamily="18" charset="0"/>
              </a:rPr>
              <a:t>Unser externer Sponsor ist die Firma </a:t>
            </a:r>
            <a:r>
              <a:rPr lang="de-DE" dirty="0" err="1" smtClean="0">
                <a:latin typeface="Baskerville Old Face" panose="02020602080505020303" pitchFamily="18" charset="0"/>
              </a:rPr>
              <a:t>Phineo</a:t>
            </a:r>
            <a:r>
              <a:rPr lang="de-DE" dirty="0" smtClean="0">
                <a:latin typeface="Baskerville Old Face" panose="02020602080505020303" pitchFamily="18" charset="0"/>
              </a:rPr>
              <a:t>, die für die </a:t>
            </a:r>
            <a:r>
              <a:rPr lang="de-DE" dirty="0" err="1" smtClean="0">
                <a:latin typeface="Baskerville Old Face" panose="02020602080505020303" pitchFamily="18" charset="0"/>
              </a:rPr>
              <a:t>Gemüseackerdemie</a:t>
            </a:r>
            <a:r>
              <a:rPr lang="de-DE" dirty="0" smtClean="0">
                <a:latin typeface="Baskerville Old Face" panose="02020602080505020303" pitchFamily="18" charset="0"/>
              </a:rPr>
              <a:t> mehrere Schulen sponsert. Den Eigenanteil für das erste Jahr übernimmt für uns die Helena- Wasser Stiftung, die Zusage habe ich bereits. Für das zweite, und alle weiteren Jahre, kommen verschiedene Möglichkeiten in Betracht, z.B. der Bezirksbeirat, die Sparkasse Rhein- Neckar Nord, andere Stiftungen. </a:t>
            </a:r>
            <a:endParaRPr lang="de-DE" dirty="0">
              <a:latin typeface="Baskerville Old Face" panose="02020602080505020303" pitchFamily="18" charset="0"/>
            </a:endParaRPr>
          </a:p>
        </p:txBody>
      </p:sp>
    </p:spTree>
    <p:extLst>
      <p:ext uri="{BB962C8B-B14F-4D97-AF65-F5344CB8AC3E}">
        <p14:creationId xmlns:p14="http://schemas.microsoft.com/office/powerpoint/2010/main" val="372322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872" y="274638"/>
            <a:ext cx="8229600" cy="1143000"/>
          </a:xfrm>
        </p:spPr>
        <p:txBody>
          <a:bodyPr>
            <a:normAutofit/>
          </a:bodyPr>
          <a:lstStyle/>
          <a:p>
            <a:r>
              <a:rPr lang="de-DE" sz="4000" dirty="0" smtClean="0">
                <a:solidFill>
                  <a:srgbClr val="00B050"/>
                </a:solidFill>
                <a:latin typeface="Comic Sans MS" pitchFamily="66" charset="0"/>
              </a:rPr>
              <a:t>Aller Anfang ist schwer…</a:t>
            </a:r>
            <a:endParaRPr lang="de-DE" sz="4000" dirty="0">
              <a:solidFill>
                <a:srgbClr val="00B050"/>
              </a:solidFill>
              <a:latin typeface="Comic Sans MS" pitchFamily="66" charset="0"/>
            </a:endParaRPr>
          </a:p>
        </p:txBody>
      </p:sp>
      <p:sp>
        <p:nvSpPr>
          <p:cNvPr id="3" name="Inhaltsplatzhalter 2"/>
          <p:cNvSpPr>
            <a:spLocks noGrp="1"/>
          </p:cNvSpPr>
          <p:nvPr>
            <p:ph idx="1"/>
          </p:nvPr>
        </p:nvSpPr>
        <p:spPr/>
        <p:txBody>
          <a:bodyPr/>
          <a:lstStyle/>
          <a:p>
            <a:r>
              <a:rPr lang="de-DE" dirty="0" smtClean="0"/>
              <a:t>Gelände vorbereiten</a:t>
            </a:r>
          </a:p>
          <a:p>
            <a:r>
              <a:rPr lang="de-DE" dirty="0" smtClean="0"/>
              <a:t>Beerenbüsche als Abgrenzung zur Wiese</a:t>
            </a:r>
          </a:p>
          <a:p>
            <a:r>
              <a:rPr lang="de-DE" dirty="0" smtClean="0"/>
              <a:t>Umgraben</a:t>
            </a:r>
          </a:p>
          <a:p>
            <a:r>
              <a:rPr lang="de-DE" dirty="0" smtClean="0"/>
              <a:t>Beete anlegen             </a:t>
            </a:r>
          </a:p>
          <a:p>
            <a:r>
              <a:rPr lang="de-DE" dirty="0" smtClean="0"/>
              <a:t>einpflanzen</a:t>
            </a:r>
            <a:endParaRPr lang="de-DE" dirty="0"/>
          </a:p>
        </p:txBody>
      </p:sp>
      <p:pic>
        <p:nvPicPr>
          <p:cNvPr id="10246" name="Picture 6" descr="C:\Users\Christine\AppData\Local\Microsoft\Windows\Temporary Internet Files\Content.IE5\4Q6Q0490\wolf-garten[1].jpg"/>
          <p:cNvPicPr>
            <a:picLocks noChangeAspect="1" noChangeArrowheads="1"/>
          </p:cNvPicPr>
          <p:nvPr/>
        </p:nvPicPr>
        <p:blipFill>
          <a:blip r:embed="rId2" cstate="print"/>
          <a:srcRect/>
          <a:stretch>
            <a:fillRect/>
          </a:stretch>
        </p:blipFill>
        <p:spPr bwMode="auto">
          <a:xfrm>
            <a:off x="395536" y="4464691"/>
            <a:ext cx="3528392" cy="2006773"/>
          </a:xfrm>
          <a:prstGeom prst="rect">
            <a:avLst/>
          </a:prstGeom>
          <a:noFill/>
        </p:spPr>
      </p:pic>
      <p:pic>
        <p:nvPicPr>
          <p:cNvPr id="9" name="Picture 2" descr="C:\Users\Christine\AppData\Local\Microsoft\Windows\Temporary Internet Files\Content.IE5\KUJZVFT3\Acker%20umgegraben%202[1].jpg"/>
          <p:cNvPicPr>
            <a:picLocks noChangeAspect="1" noChangeArrowheads="1"/>
          </p:cNvPicPr>
          <p:nvPr/>
        </p:nvPicPr>
        <p:blipFill>
          <a:blip r:embed="rId3" cstate="print"/>
          <a:srcRect/>
          <a:stretch>
            <a:fillRect/>
          </a:stretch>
        </p:blipFill>
        <p:spPr bwMode="auto">
          <a:xfrm>
            <a:off x="4427984" y="3140968"/>
            <a:ext cx="3960490" cy="2880320"/>
          </a:xfrm>
          <a:prstGeom prst="rect">
            <a:avLst/>
          </a:prstGeom>
          <a:noFill/>
        </p:spPr>
      </p:pic>
      <p:pic>
        <p:nvPicPr>
          <p:cNvPr id="6" name="Picture 2"/>
          <p:cNvPicPr>
            <a:picLocks noChangeAspect="1" noChangeArrowheads="1"/>
          </p:cNvPicPr>
          <p:nvPr/>
        </p:nvPicPr>
        <p:blipFill>
          <a:blip r:embed="rId4" cstate="print"/>
          <a:srcRect l="38239" t="47560" r="25586" b="15481"/>
          <a:stretch>
            <a:fillRect/>
          </a:stretch>
        </p:blipFill>
        <p:spPr bwMode="auto">
          <a:xfrm>
            <a:off x="0" y="0"/>
            <a:ext cx="1628871"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403</Words>
  <Application>Microsoft Office PowerPoint</Application>
  <PresentationFormat>Bildschirmpräsentation (4:3)</PresentationFormat>
  <Paragraphs>66</Paragraphs>
  <Slides>11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Baskerville Old Face</vt:lpstr>
      <vt:lpstr>Calibri</vt:lpstr>
      <vt:lpstr>Comic Sans MS</vt:lpstr>
      <vt:lpstr>Larissa-Design</vt:lpstr>
      <vt:lpstr>Projekt Gemüseacker</vt:lpstr>
      <vt:lpstr>Klimaschutz und Nachhaltigkeit als Zukunftsthemen unserer Kinder</vt:lpstr>
      <vt:lpstr>Zur Idee des Projektes</vt:lpstr>
      <vt:lpstr>Begleitung durch „Gemüseackerdemie“</vt:lpstr>
      <vt:lpstr>Projekt für die ganze Schule</vt:lpstr>
      <vt:lpstr>Durchführung - Plan</vt:lpstr>
      <vt:lpstr>Vor dem Start</vt:lpstr>
      <vt:lpstr>Finanzierung</vt:lpstr>
      <vt:lpstr>Aller Anfang ist schwer…</vt:lpstr>
      <vt:lpstr>Wenn alles gelingt…</vt:lpstr>
      <vt:lpstr> Vielen Dank für Ihre Aufmerksamkeit!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Gemüseacker</dc:title>
  <dc:creator>Christine</dc:creator>
  <cp:lastModifiedBy>40.1 Käfertalschule (Schulleitung)</cp:lastModifiedBy>
  <cp:revision>38</cp:revision>
  <dcterms:created xsi:type="dcterms:W3CDTF">2021-02-10T17:47:24Z</dcterms:created>
  <dcterms:modified xsi:type="dcterms:W3CDTF">2021-02-23T08:59:50Z</dcterms:modified>
</cp:coreProperties>
</file>